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94660"/>
  </p:normalViewPr>
  <p:slideViewPr>
    <p:cSldViewPr snapToGrid="0">
      <p:cViewPr>
        <p:scale>
          <a:sx n="100" d="100"/>
          <a:sy n="100" d="100"/>
        </p:scale>
        <p:origin x="156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국가별 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AI 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일자리 인식 반응</a:t>
            </a:r>
            <a:endParaRPr 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긍정적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14-4391-B45D-F111279063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6"/>
                <c:pt idx="0">
                  <c:v>중국</c:v>
                </c:pt>
                <c:pt idx="1">
                  <c:v>인도네시아</c:v>
                </c:pt>
                <c:pt idx="2">
                  <c:v>브라질</c:v>
                </c:pt>
                <c:pt idx="3">
                  <c:v>한국</c:v>
                </c:pt>
                <c:pt idx="4">
                  <c:v>미국</c:v>
                </c:pt>
                <c:pt idx="5">
                  <c:v>헝가리</c:v>
                </c:pt>
              </c:strCache>
            </c:strRef>
          </c:cat>
          <c:val>
            <c:numRef>
              <c:f>Sheet1!$B$2:$G$2</c:f>
              <c:numCache>
                <c:formatCode>0.0%</c:formatCode>
                <c:ptCount val="6"/>
                <c:pt idx="0">
                  <c:v>0.77300000000000002</c:v>
                </c:pt>
                <c:pt idx="1">
                  <c:v>0.74199999999999999</c:v>
                </c:pt>
                <c:pt idx="2">
                  <c:v>0.46500000000000002</c:v>
                </c:pt>
                <c:pt idx="3">
                  <c:v>0.37</c:v>
                </c:pt>
                <c:pt idx="4">
                  <c:v>0.36199999999999999</c:v>
                </c:pt>
                <c:pt idx="5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657120"/>
        <c:axId val="121665136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부정적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Sheet1!$B$1:$G$1</c:f>
              <c:strCache>
                <c:ptCount val="6"/>
                <c:pt idx="0">
                  <c:v>중국</c:v>
                </c:pt>
                <c:pt idx="1">
                  <c:v>인도네시아</c:v>
                </c:pt>
                <c:pt idx="2">
                  <c:v>브라질</c:v>
                </c:pt>
                <c:pt idx="3">
                  <c:v>한국</c:v>
                </c:pt>
                <c:pt idx="4">
                  <c:v>미국</c:v>
                </c:pt>
                <c:pt idx="5">
                  <c:v>헝가리</c:v>
                </c:pt>
              </c:strCache>
            </c:strRef>
          </c:cat>
          <c:val>
            <c:numRef>
              <c:f>Sheet1!$B$3:$G$3</c:f>
              <c:numCache>
                <c:formatCode>0.0%</c:formatCode>
                <c:ptCount val="6"/>
                <c:pt idx="0">
                  <c:v>0.20100000000000001</c:v>
                </c:pt>
                <c:pt idx="1">
                  <c:v>0.23300000000000001</c:v>
                </c:pt>
                <c:pt idx="2">
                  <c:v>0.442</c:v>
                </c:pt>
                <c:pt idx="3">
                  <c:v>0.54100000000000004</c:v>
                </c:pt>
                <c:pt idx="4">
                  <c:v>0.53900000000000003</c:v>
                </c:pt>
                <c:pt idx="5">
                  <c:v>0.64800000000000002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14-4391-B45D-F1112790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9941840"/>
        <c:axId val="1209932720"/>
      </c:lineChart>
      <c:catAx>
        <c:axId val="12166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1360"/>
        <c:crosses val="autoZero"/>
        <c:auto val="1"/>
        <c:lblAlgn val="ctr"/>
        <c:lblOffset val="100"/>
        <c:noMultiLvlLbl val="0"/>
      </c:catAx>
      <c:valAx>
        <c:axId val="121665136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16657120"/>
        <c:crosses val="autoZero"/>
        <c:crossBetween val="between"/>
      </c:valAx>
      <c:valAx>
        <c:axId val="1209932720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209941840"/>
        <c:crosses val="max"/>
        <c:crossBetween val="between"/>
        <c:majorUnit val="0.2"/>
      </c:valAx>
      <c:catAx>
        <c:axId val="12099418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0993272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F5AE3-47DE-448D-9051-C8E599FEDABC}" type="doc">
      <dgm:prSet loTypeId="urn:microsoft.com/office/officeart/2005/8/layout/process1" loCatId="process" qsTypeId="urn:microsoft.com/office/officeart/2005/8/quickstyle/3d2" qsCatId="3D" csTypeId="urn:microsoft.com/office/officeart/2005/8/colors/colorful1" csCatId="colorful" phldr="1"/>
      <dgm:spPr/>
    </dgm:pt>
    <dgm:pt modelId="{3C226C9B-0E4E-4182-B6BC-38E2E37DC5BD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환경</a:t>
          </a:r>
        </a:p>
      </dgm:t>
    </dgm:pt>
    <dgm:pt modelId="{5D762FB5-6AED-4938-9541-2339197E3A74}" type="parTrans" cxnId="{919A8F3A-9ED5-4CF2-9A3D-00132884B113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BC24AB-B122-44FA-8B2E-5E1E0DFF552B}" type="sibTrans" cxnId="{919A8F3A-9ED5-4CF2-9A3D-00132884B113}">
      <dgm:prSet/>
      <dgm:spPr/>
      <dgm:t>
        <a:bodyPr/>
        <a:lstStyle/>
        <a:p>
          <a:pPr latinLnBrk="1"/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C89E523-3812-4D74-8962-9067DDFCA7D5}">
      <dgm:prSet phldrT="[텍스트]" custT="1"/>
      <dgm:spPr/>
      <dgm:t>
        <a:bodyPr/>
        <a:lstStyle/>
        <a:p>
          <a:pPr latinLnBrk="1"/>
          <a: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활용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9CB8DEA-A379-4E83-BC4F-074305E5C8B3}" type="parTrans" cxnId="{33EAC6EC-47B0-4573-8F22-1DED87B6F4F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1C6DD5B-6BBD-47FA-9677-18181E4A7C6D}" type="sibTrans" cxnId="{33EAC6EC-47B0-4573-8F22-1DED87B6F4F1}">
      <dgm:prSet/>
      <dgm:spPr/>
      <dgm:t>
        <a:bodyPr/>
        <a:lstStyle/>
        <a:p>
          <a:pPr latinLnBrk="1"/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A0CE4C8-7E01-4761-9218-9F0D80B26A16}">
      <dgm:prSet phldrT="[텍스트]" custT="1"/>
      <dgm:spPr/>
      <dgm:t>
        <a:bodyPr/>
        <a:lstStyle/>
        <a:p>
          <a:pPr latinLnBrk="1"/>
          <a: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산업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0456571-7BF3-4368-B2AD-1FDE0F4D5362}" type="parTrans" cxnId="{3B13CB2C-E3DF-4F5D-9A80-C5280A068A2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CC2B13C-E183-4A49-A8E0-D68BDCF53805}" type="sibTrans" cxnId="{3B13CB2C-E3DF-4F5D-9A80-C5280A068A21}">
      <dgm:prSet/>
      <dgm:spPr/>
      <dgm:t>
        <a:bodyPr/>
        <a:lstStyle/>
        <a:p>
          <a:pPr latinLnBrk="1"/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636C3BD-909E-4023-9C86-7C4E8703FF27}">
      <dgm:prSet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융합</a:t>
          </a:r>
        </a:p>
      </dgm:t>
    </dgm:pt>
    <dgm:pt modelId="{5339EB83-6E6C-47FB-BB10-966348145EB5}" type="parTrans" cxnId="{6B218878-7B53-44F7-98E1-93D2AF356EC4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132CA69-6CF9-420A-BF55-0FDEB767F75C}" type="sibTrans" cxnId="{6B218878-7B53-44F7-98E1-93D2AF356EC4}">
      <dgm:prSet/>
      <dgm:spPr/>
      <dgm:t>
        <a:bodyPr/>
        <a:lstStyle/>
        <a:p>
          <a:pPr latinLnBrk="1"/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E5DC3A3-AC0B-4DFD-B311-7AB6413B43EB}" type="pres">
      <dgm:prSet presAssocID="{20CF5AE3-47DE-448D-9051-C8E599FEDABC}" presName="Name0" presStyleCnt="0">
        <dgm:presLayoutVars>
          <dgm:dir/>
          <dgm:resizeHandles val="exact"/>
        </dgm:presLayoutVars>
      </dgm:prSet>
      <dgm:spPr/>
    </dgm:pt>
    <dgm:pt modelId="{F5CB6B08-9A43-48B8-98FF-2C3246D9159C}" type="pres">
      <dgm:prSet presAssocID="{3C226C9B-0E4E-4182-B6BC-38E2E37DC5BD}" presName="node" presStyleLbl="node1" presStyleIdx="0" presStyleCnt="4">
        <dgm:presLayoutVars>
          <dgm:bulletEnabled val="1"/>
        </dgm:presLayoutVars>
      </dgm:prSet>
      <dgm:spPr/>
    </dgm:pt>
    <dgm:pt modelId="{D0A021D0-3525-4B07-A67F-288AFD37817D}" type="pres">
      <dgm:prSet presAssocID="{28BC24AB-B122-44FA-8B2E-5E1E0DFF552B}" presName="sibTrans" presStyleLbl="sibTrans2D1" presStyleIdx="0" presStyleCnt="3"/>
      <dgm:spPr/>
    </dgm:pt>
    <dgm:pt modelId="{BBE1F77D-2EAC-4307-81A1-7CECA847517B}" type="pres">
      <dgm:prSet presAssocID="{28BC24AB-B122-44FA-8B2E-5E1E0DFF552B}" presName="connectorText" presStyleLbl="sibTrans2D1" presStyleIdx="0" presStyleCnt="3"/>
      <dgm:spPr/>
    </dgm:pt>
    <dgm:pt modelId="{E6F75F1F-C004-4678-9E5D-415FAB698876}" type="pres">
      <dgm:prSet presAssocID="{3C89E523-3812-4D74-8962-9067DDFCA7D5}" presName="node" presStyleLbl="node1" presStyleIdx="1" presStyleCnt="4">
        <dgm:presLayoutVars>
          <dgm:bulletEnabled val="1"/>
        </dgm:presLayoutVars>
      </dgm:prSet>
      <dgm:spPr/>
    </dgm:pt>
    <dgm:pt modelId="{74CB7037-40CB-4794-8A9F-1C1D5381D1F4}" type="pres">
      <dgm:prSet presAssocID="{01C6DD5B-6BBD-47FA-9677-18181E4A7C6D}" presName="sibTrans" presStyleLbl="sibTrans2D1" presStyleIdx="1" presStyleCnt="3"/>
      <dgm:spPr/>
    </dgm:pt>
    <dgm:pt modelId="{71A5AD8D-5AF0-40FB-BF2D-AD7F73133D24}" type="pres">
      <dgm:prSet presAssocID="{01C6DD5B-6BBD-47FA-9677-18181E4A7C6D}" presName="connectorText" presStyleLbl="sibTrans2D1" presStyleIdx="1" presStyleCnt="3"/>
      <dgm:spPr/>
    </dgm:pt>
    <dgm:pt modelId="{3FDEF08A-E1AF-4B59-B277-522F59E5D862}" type="pres">
      <dgm:prSet presAssocID="{2A0CE4C8-7E01-4761-9218-9F0D80B26A16}" presName="node" presStyleLbl="node1" presStyleIdx="2" presStyleCnt="4">
        <dgm:presLayoutVars>
          <dgm:bulletEnabled val="1"/>
        </dgm:presLayoutVars>
      </dgm:prSet>
      <dgm:spPr/>
    </dgm:pt>
    <dgm:pt modelId="{04883883-50F6-4483-816B-9FDF2354B92B}" type="pres">
      <dgm:prSet presAssocID="{4CC2B13C-E183-4A49-A8E0-D68BDCF53805}" presName="sibTrans" presStyleLbl="sibTrans2D1" presStyleIdx="2" presStyleCnt="3"/>
      <dgm:spPr/>
    </dgm:pt>
    <dgm:pt modelId="{6DBDFE35-8DDA-4E5E-B7C7-9980F15866BD}" type="pres">
      <dgm:prSet presAssocID="{4CC2B13C-E183-4A49-A8E0-D68BDCF53805}" presName="connectorText" presStyleLbl="sibTrans2D1" presStyleIdx="2" presStyleCnt="3"/>
      <dgm:spPr/>
    </dgm:pt>
    <dgm:pt modelId="{1D5C1091-A74C-412D-8392-0A7F04ADA988}" type="pres">
      <dgm:prSet presAssocID="{B636C3BD-909E-4023-9C86-7C4E8703FF27}" presName="node" presStyleLbl="node1" presStyleIdx="3" presStyleCnt="4">
        <dgm:presLayoutVars>
          <dgm:bulletEnabled val="1"/>
        </dgm:presLayoutVars>
      </dgm:prSet>
      <dgm:spPr/>
    </dgm:pt>
  </dgm:ptLst>
  <dgm:cxnLst>
    <dgm:cxn modelId="{39A9000E-70BC-4F13-B71F-0C4C5BC5C628}" type="presOf" srcId="{28BC24AB-B122-44FA-8B2E-5E1E0DFF552B}" destId="{BBE1F77D-2EAC-4307-81A1-7CECA847517B}" srcOrd="1" destOrd="0" presId="urn:microsoft.com/office/officeart/2005/8/layout/process1"/>
    <dgm:cxn modelId="{3B13CB2C-E3DF-4F5D-9A80-C5280A068A21}" srcId="{20CF5AE3-47DE-448D-9051-C8E599FEDABC}" destId="{2A0CE4C8-7E01-4761-9218-9F0D80B26A16}" srcOrd="2" destOrd="0" parTransId="{D0456571-7BF3-4368-B2AD-1FDE0F4D5362}" sibTransId="{4CC2B13C-E183-4A49-A8E0-D68BDCF53805}"/>
    <dgm:cxn modelId="{BC38D835-BA8F-4DAE-9DCA-0E357EFCC04B}" type="presOf" srcId="{20CF5AE3-47DE-448D-9051-C8E599FEDABC}" destId="{CE5DC3A3-AC0B-4DFD-B311-7AB6413B43EB}" srcOrd="0" destOrd="0" presId="urn:microsoft.com/office/officeart/2005/8/layout/process1"/>
    <dgm:cxn modelId="{919A8F3A-9ED5-4CF2-9A3D-00132884B113}" srcId="{20CF5AE3-47DE-448D-9051-C8E599FEDABC}" destId="{3C226C9B-0E4E-4182-B6BC-38E2E37DC5BD}" srcOrd="0" destOrd="0" parTransId="{5D762FB5-6AED-4938-9541-2339197E3A74}" sibTransId="{28BC24AB-B122-44FA-8B2E-5E1E0DFF552B}"/>
    <dgm:cxn modelId="{F5F7463B-FC9F-4D36-9222-A0A37CE57F2C}" type="presOf" srcId="{B636C3BD-909E-4023-9C86-7C4E8703FF27}" destId="{1D5C1091-A74C-412D-8392-0A7F04ADA988}" srcOrd="0" destOrd="0" presId="urn:microsoft.com/office/officeart/2005/8/layout/process1"/>
    <dgm:cxn modelId="{ABAB4C54-4B63-4C39-A450-EBD4B8525867}" type="presOf" srcId="{01C6DD5B-6BBD-47FA-9677-18181E4A7C6D}" destId="{74CB7037-40CB-4794-8A9F-1C1D5381D1F4}" srcOrd="0" destOrd="0" presId="urn:microsoft.com/office/officeart/2005/8/layout/process1"/>
    <dgm:cxn modelId="{DCCA5654-EE86-4155-B7DF-77CB85D0D192}" type="presOf" srcId="{2A0CE4C8-7E01-4761-9218-9F0D80B26A16}" destId="{3FDEF08A-E1AF-4B59-B277-522F59E5D862}" srcOrd="0" destOrd="0" presId="urn:microsoft.com/office/officeart/2005/8/layout/process1"/>
    <dgm:cxn modelId="{D346B277-1564-4880-8CD9-5C92CE874F33}" type="presOf" srcId="{3C89E523-3812-4D74-8962-9067DDFCA7D5}" destId="{E6F75F1F-C004-4678-9E5D-415FAB698876}" srcOrd="0" destOrd="0" presId="urn:microsoft.com/office/officeart/2005/8/layout/process1"/>
    <dgm:cxn modelId="{6B218878-7B53-44F7-98E1-93D2AF356EC4}" srcId="{20CF5AE3-47DE-448D-9051-C8E599FEDABC}" destId="{B636C3BD-909E-4023-9C86-7C4E8703FF27}" srcOrd="3" destOrd="0" parTransId="{5339EB83-6E6C-47FB-BB10-966348145EB5}" sibTransId="{1132CA69-6CF9-420A-BF55-0FDEB767F75C}"/>
    <dgm:cxn modelId="{63011FCB-45C1-4998-993A-9DD1E992B095}" type="presOf" srcId="{4CC2B13C-E183-4A49-A8E0-D68BDCF53805}" destId="{6DBDFE35-8DDA-4E5E-B7C7-9980F15866BD}" srcOrd="1" destOrd="0" presId="urn:microsoft.com/office/officeart/2005/8/layout/process1"/>
    <dgm:cxn modelId="{F20EAFCE-CAEE-4B46-99A5-31D082D858A8}" type="presOf" srcId="{01C6DD5B-6BBD-47FA-9677-18181E4A7C6D}" destId="{71A5AD8D-5AF0-40FB-BF2D-AD7F73133D24}" srcOrd="1" destOrd="0" presId="urn:microsoft.com/office/officeart/2005/8/layout/process1"/>
    <dgm:cxn modelId="{021A1EDD-8188-4D7C-8E63-930B0BDDB801}" type="presOf" srcId="{4CC2B13C-E183-4A49-A8E0-D68BDCF53805}" destId="{04883883-50F6-4483-816B-9FDF2354B92B}" srcOrd="0" destOrd="0" presId="urn:microsoft.com/office/officeart/2005/8/layout/process1"/>
    <dgm:cxn modelId="{493C10EA-E4F0-475B-9984-A9B5E9A7D4B2}" type="presOf" srcId="{28BC24AB-B122-44FA-8B2E-5E1E0DFF552B}" destId="{D0A021D0-3525-4B07-A67F-288AFD37817D}" srcOrd="0" destOrd="0" presId="urn:microsoft.com/office/officeart/2005/8/layout/process1"/>
    <dgm:cxn modelId="{33EAC6EC-47B0-4573-8F22-1DED87B6F4F1}" srcId="{20CF5AE3-47DE-448D-9051-C8E599FEDABC}" destId="{3C89E523-3812-4D74-8962-9067DDFCA7D5}" srcOrd="1" destOrd="0" parTransId="{19CB8DEA-A379-4E83-BC4F-074305E5C8B3}" sibTransId="{01C6DD5B-6BBD-47FA-9677-18181E4A7C6D}"/>
    <dgm:cxn modelId="{580E35FD-5EC3-497F-AD45-298EA1563EFE}" type="presOf" srcId="{3C226C9B-0E4E-4182-B6BC-38E2E37DC5BD}" destId="{F5CB6B08-9A43-48B8-98FF-2C3246D9159C}" srcOrd="0" destOrd="0" presId="urn:microsoft.com/office/officeart/2005/8/layout/process1"/>
    <dgm:cxn modelId="{D5D3B2C8-4061-402B-8BE0-2DC7D531DF3E}" type="presParOf" srcId="{CE5DC3A3-AC0B-4DFD-B311-7AB6413B43EB}" destId="{F5CB6B08-9A43-48B8-98FF-2C3246D9159C}" srcOrd="0" destOrd="0" presId="urn:microsoft.com/office/officeart/2005/8/layout/process1"/>
    <dgm:cxn modelId="{E700ED71-0FB6-486B-BEC2-9823EE6C6670}" type="presParOf" srcId="{CE5DC3A3-AC0B-4DFD-B311-7AB6413B43EB}" destId="{D0A021D0-3525-4B07-A67F-288AFD37817D}" srcOrd="1" destOrd="0" presId="urn:microsoft.com/office/officeart/2005/8/layout/process1"/>
    <dgm:cxn modelId="{9F6760FF-55BB-4685-9DC3-480B128D5647}" type="presParOf" srcId="{D0A021D0-3525-4B07-A67F-288AFD37817D}" destId="{BBE1F77D-2EAC-4307-81A1-7CECA847517B}" srcOrd="0" destOrd="0" presId="urn:microsoft.com/office/officeart/2005/8/layout/process1"/>
    <dgm:cxn modelId="{81776466-88B6-4201-B78A-A91832FB9ADA}" type="presParOf" srcId="{CE5DC3A3-AC0B-4DFD-B311-7AB6413B43EB}" destId="{E6F75F1F-C004-4678-9E5D-415FAB698876}" srcOrd="2" destOrd="0" presId="urn:microsoft.com/office/officeart/2005/8/layout/process1"/>
    <dgm:cxn modelId="{C9C45E9F-C583-42C9-BCFF-514E5E42417C}" type="presParOf" srcId="{CE5DC3A3-AC0B-4DFD-B311-7AB6413B43EB}" destId="{74CB7037-40CB-4794-8A9F-1C1D5381D1F4}" srcOrd="3" destOrd="0" presId="urn:microsoft.com/office/officeart/2005/8/layout/process1"/>
    <dgm:cxn modelId="{0DAE3E9F-4DB0-47A6-944C-80DE7A6432BE}" type="presParOf" srcId="{74CB7037-40CB-4794-8A9F-1C1D5381D1F4}" destId="{71A5AD8D-5AF0-40FB-BF2D-AD7F73133D24}" srcOrd="0" destOrd="0" presId="urn:microsoft.com/office/officeart/2005/8/layout/process1"/>
    <dgm:cxn modelId="{A1B9B246-4FFA-43CC-A68E-9A88F981D937}" type="presParOf" srcId="{CE5DC3A3-AC0B-4DFD-B311-7AB6413B43EB}" destId="{3FDEF08A-E1AF-4B59-B277-522F59E5D862}" srcOrd="4" destOrd="0" presId="urn:microsoft.com/office/officeart/2005/8/layout/process1"/>
    <dgm:cxn modelId="{5ED8ABA8-6DC1-4A55-B96E-900A6DC5E7E9}" type="presParOf" srcId="{CE5DC3A3-AC0B-4DFD-B311-7AB6413B43EB}" destId="{04883883-50F6-4483-816B-9FDF2354B92B}" srcOrd="5" destOrd="0" presId="urn:microsoft.com/office/officeart/2005/8/layout/process1"/>
    <dgm:cxn modelId="{1CB61195-A684-424C-A010-CDD378AA2067}" type="presParOf" srcId="{04883883-50F6-4483-816B-9FDF2354B92B}" destId="{6DBDFE35-8DDA-4E5E-B7C7-9980F15866BD}" srcOrd="0" destOrd="0" presId="urn:microsoft.com/office/officeart/2005/8/layout/process1"/>
    <dgm:cxn modelId="{2DA761AA-ABE5-4E9C-9836-4B2A4A640B4B}" type="presParOf" srcId="{CE5DC3A3-AC0B-4DFD-B311-7AB6413B43EB}" destId="{1D5C1091-A74C-412D-8392-0A7F04ADA98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3A2EF3-3E54-4F56-9B1D-F7389599008C}" type="doc">
      <dgm:prSet loTypeId="urn:microsoft.com/office/officeart/2009/layout/CircleArrowProcess" loCatId="cycle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CD46FDBD-D642-435E-85CB-FC65AE18D9D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아트</a:t>
          </a:r>
        </a:p>
      </dgm:t>
    </dgm:pt>
    <dgm:pt modelId="{0D1FE974-297D-4264-B4FF-DB0AC8849B23}" type="parTrans" cxnId="{5DE230FC-3E4F-4FDC-987B-04566611FBEE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A22B614-5E4A-4A4E-B55D-F1D8DB12101F}" type="sibTrans" cxnId="{5DE230FC-3E4F-4FDC-987B-04566611FBEE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C244B48-F7BA-4115-A1E0-9B80ABFEC411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뇌과학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41100B4-98C9-46C9-8FE4-0FB44A264E98}" type="parTrans" cxnId="{40700DBD-BE18-4506-92A0-0F43640234F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85C74DE-E9DA-4441-BDA0-5D2726077CED}" type="sibTrans" cxnId="{40700DBD-BE18-4506-92A0-0F43640234FD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3A55AC2-FF01-476B-AADD-634267AB555B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로봇</a:t>
          </a:r>
          <a:b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산업</a:t>
          </a:r>
        </a:p>
      </dgm:t>
    </dgm:pt>
    <dgm:pt modelId="{FD895B0D-B684-4C7A-90DD-F6DDEEE66C46}" type="parTrans" cxnId="{89F0D71E-7656-4BBE-9164-FB1137D67CA8}">
      <dgm:prSet/>
      <dgm:spPr/>
      <dgm:t>
        <a:bodyPr/>
        <a:lstStyle/>
        <a:p>
          <a:pPr latinLnBrk="1"/>
          <a:endParaRPr lang="ko-KR" altLang="en-US"/>
        </a:p>
      </dgm:t>
    </dgm:pt>
    <dgm:pt modelId="{453F68E1-6066-4474-8313-5B76CC9F0018}" type="sibTrans" cxnId="{89F0D71E-7656-4BBE-9164-FB1137D67CA8}">
      <dgm:prSet/>
      <dgm:spPr/>
      <dgm:t>
        <a:bodyPr/>
        <a:lstStyle/>
        <a:p>
          <a:pPr latinLnBrk="1"/>
          <a:endParaRPr lang="ko-KR" altLang="en-US"/>
        </a:p>
      </dgm:t>
    </dgm:pt>
    <dgm:pt modelId="{677E5C9C-9DEA-4EAE-A86B-ED8A9CF08171}" type="pres">
      <dgm:prSet presAssocID="{043A2EF3-3E54-4F56-9B1D-F7389599008C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5108792F-27F7-4085-B593-61A54475B9C1}" type="pres">
      <dgm:prSet presAssocID="{CD46FDBD-D642-435E-85CB-FC65AE18D9DC}" presName="Accent1" presStyleCnt="0"/>
      <dgm:spPr/>
    </dgm:pt>
    <dgm:pt modelId="{D4C67E23-06BE-4538-8DC8-68D34513E4B1}" type="pres">
      <dgm:prSet presAssocID="{CD46FDBD-D642-435E-85CB-FC65AE18D9DC}" presName="Accent" presStyleLbl="node1" presStyleIdx="0" presStyleCnt="3"/>
      <dgm:spPr/>
    </dgm:pt>
    <dgm:pt modelId="{781DE325-31CC-43D4-86B4-F0E0A3730D43}" type="pres">
      <dgm:prSet presAssocID="{CD46FDBD-D642-435E-85CB-FC65AE18D9DC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D0EB27BC-BF4E-4F7B-A0A3-3FF3063324D3}" type="pres">
      <dgm:prSet presAssocID="{EC244B48-F7BA-4115-A1E0-9B80ABFEC411}" presName="Accent2" presStyleCnt="0"/>
      <dgm:spPr/>
    </dgm:pt>
    <dgm:pt modelId="{010540BC-16B9-4A23-A977-62F7D8485B07}" type="pres">
      <dgm:prSet presAssocID="{EC244B48-F7BA-4115-A1E0-9B80ABFEC411}" presName="Accent" presStyleLbl="node1" presStyleIdx="1" presStyleCnt="3"/>
      <dgm:spPr/>
    </dgm:pt>
    <dgm:pt modelId="{A06603E8-963F-4E26-9D82-B1466F1B96E1}" type="pres">
      <dgm:prSet presAssocID="{EC244B48-F7BA-4115-A1E0-9B80ABFEC41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DB0BA61E-9FB2-4262-97BD-4070DAEB0BC9}" type="pres">
      <dgm:prSet presAssocID="{C3A55AC2-FF01-476B-AADD-634267AB555B}" presName="Accent3" presStyleCnt="0"/>
      <dgm:spPr/>
    </dgm:pt>
    <dgm:pt modelId="{8213C6B0-E48D-490C-935C-68F251A6CEC5}" type="pres">
      <dgm:prSet presAssocID="{C3A55AC2-FF01-476B-AADD-634267AB555B}" presName="Accent" presStyleLbl="node1" presStyleIdx="2" presStyleCnt="3"/>
      <dgm:spPr/>
    </dgm:pt>
    <dgm:pt modelId="{C92EC727-FBEE-4F24-A404-942C71FBE4A9}" type="pres">
      <dgm:prSet presAssocID="{C3A55AC2-FF01-476B-AADD-634267AB555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D91B7E01-71E8-4740-8B64-5368C5188FE3}" type="presOf" srcId="{EC244B48-F7BA-4115-A1E0-9B80ABFEC411}" destId="{A06603E8-963F-4E26-9D82-B1466F1B96E1}" srcOrd="0" destOrd="0" presId="urn:microsoft.com/office/officeart/2009/layout/CircleArrowProcess"/>
    <dgm:cxn modelId="{10B96213-96E3-4570-B691-9ACDF24DD822}" type="presOf" srcId="{CD46FDBD-D642-435E-85CB-FC65AE18D9DC}" destId="{781DE325-31CC-43D4-86B4-F0E0A3730D43}" srcOrd="0" destOrd="0" presId="urn:microsoft.com/office/officeart/2009/layout/CircleArrowProcess"/>
    <dgm:cxn modelId="{3A365013-621B-4179-9EF2-A8226F80148C}" type="presOf" srcId="{C3A55AC2-FF01-476B-AADD-634267AB555B}" destId="{C92EC727-FBEE-4F24-A404-942C71FBE4A9}" srcOrd="0" destOrd="0" presId="urn:microsoft.com/office/officeart/2009/layout/CircleArrowProcess"/>
    <dgm:cxn modelId="{89F0D71E-7656-4BBE-9164-FB1137D67CA8}" srcId="{043A2EF3-3E54-4F56-9B1D-F7389599008C}" destId="{C3A55AC2-FF01-476B-AADD-634267AB555B}" srcOrd="2" destOrd="0" parTransId="{FD895B0D-B684-4C7A-90DD-F6DDEEE66C46}" sibTransId="{453F68E1-6066-4474-8313-5B76CC9F0018}"/>
    <dgm:cxn modelId="{8F0F185E-D4CD-4E42-B744-569596EB3D8F}" type="presOf" srcId="{043A2EF3-3E54-4F56-9B1D-F7389599008C}" destId="{677E5C9C-9DEA-4EAE-A86B-ED8A9CF08171}" srcOrd="0" destOrd="0" presId="urn:microsoft.com/office/officeart/2009/layout/CircleArrowProcess"/>
    <dgm:cxn modelId="{40700DBD-BE18-4506-92A0-0F43640234FD}" srcId="{043A2EF3-3E54-4F56-9B1D-F7389599008C}" destId="{EC244B48-F7BA-4115-A1E0-9B80ABFEC411}" srcOrd="1" destOrd="0" parTransId="{041100B4-98C9-46C9-8FE4-0FB44A264E98}" sibTransId="{885C74DE-E9DA-4441-BDA0-5D2726077CED}"/>
    <dgm:cxn modelId="{5DE230FC-3E4F-4FDC-987B-04566611FBEE}" srcId="{043A2EF3-3E54-4F56-9B1D-F7389599008C}" destId="{CD46FDBD-D642-435E-85CB-FC65AE18D9DC}" srcOrd="0" destOrd="0" parTransId="{0D1FE974-297D-4264-B4FF-DB0AC8849B23}" sibTransId="{4A22B614-5E4A-4A4E-B55D-F1D8DB12101F}"/>
    <dgm:cxn modelId="{A7057D9A-BA07-41FC-A316-F1E65666AF8C}" type="presParOf" srcId="{677E5C9C-9DEA-4EAE-A86B-ED8A9CF08171}" destId="{5108792F-27F7-4085-B593-61A54475B9C1}" srcOrd="0" destOrd="0" presId="urn:microsoft.com/office/officeart/2009/layout/CircleArrowProcess"/>
    <dgm:cxn modelId="{6CB4B806-0E66-4DAA-8974-C6B0C5741A16}" type="presParOf" srcId="{5108792F-27F7-4085-B593-61A54475B9C1}" destId="{D4C67E23-06BE-4538-8DC8-68D34513E4B1}" srcOrd="0" destOrd="0" presId="urn:microsoft.com/office/officeart/2009/layout/CircleArrowProcess"/>
    <dgm:cxn modelId="{021E5BF6-FAC2-438C-B3F2-90827BCFECA6}" type="presParOf" srcId="{677E5C9C-9DEA-4EAE-A86B-ED8A9CF08171}" destId="{781DE325-31CC-43D4-86B4-F0E0A3730D43}" srcOrd="1" destOrd="0" presId="urn:microsoft.com/office/officeart/2009/layout/CircleArrowProcess"/>
    <dgm:cxn modelId="{02FFA45A-0019-43B7-AF7A-1ECDA67D943B}" type="presParOf" srcId="{677E5C9C-9DEA-4EAE-A86B-ED8A9CF08171}" destId="{D0EB27BC-BF4E-4F7B-A0A3-3FF3063324D3}" srcOrd="2" destOrd="0" presId="urn:microsoft.com/office/officeart/2009/layout/CircleArrowProcess"/>
    <dgm:cxn modelId="{192F0392-2F7B-4936-8E55-8FA07B84A402}" type="presParOf" srcId="{D0EB27BC-BF4E-4F7B-A0A3-3FF3063324D3}" destId="{010540BC-16B9-4A23-A977-62F7D8485B07}" srcOrd="0" destOrd="0" presId="urn:microsoft.com/office/officeart/2009/layout/CircleArrowProcess"/>
    <dgm:cxn modelId="{B870EEFC-B87F-413E-B84D-E27D949D1119}" type="presParOf" srcId="{677E5C9C-9DEA-4EAE-A86B-ED8A9CF08171}" destId="{A06603E8-963F-4E26-9D82-B1466F1B96E1}" srcOrd="3" destOrd="0" presId="urn:microsoft.com/office/officeart/2009/layout/CircleArrowProcess"/>
    <dgm:cxn modelId="{5E792C2F-7496-4A4A-B676-6F7C3F9D128B}" type="presParOf" srcId="{677E5C9C-9DEA-4EAE-A86B-ED8A9CF08171}" destId="{DB0BA61E-9FB2-4262-97BD-4070DAEB0BC9}" srcOrd="4" destOrd="0" presId="urn:microsoft.com/office/officeart/2009/layout/CircleArrowProcess"/>
    <dgm:cxn modelId="{7BA7A254-4844-45C2-B4A0-3F308C7FD0C9}" type="presParOf" srcId="{DB0BA61E-9FB2-4262-97BD-4070DAEB0BC9}" destId="{8213C6B0-E48D-490C-935C-68F251A6CEC5}" srcOrd="0" destOrd="0" presId="urn:microsoft.com/office/officeart/2009/layout/CircleArrowProcess"/>
    <dgm:cxn modelId="{B4E1AC22-1D52-44F5-AF8D-8A94816357F6}" type="presParOf" srcId="{677E5C9C-9DEA-4EAE-A86B-ED8A9CF08171}" destId="{C92EC727-FBEE-4F24-A404-942C71FBE4A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B6B08-9A43-48B8-98FF-2C3246D9159C}">
      <dsp:nvSpPr>
        <dsp:cNvPr id="0" name=""/>
        <dsp:cNvSpPr/>
      </dsp:nvSpPr>
      <dsp:spPr>
        <a:xfrm>
          <a:off x="1969" y="614506"/>
          <a:ext cx="861040" cy="516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환경</a:t>
          </a:r>
        </a:p>
      </dsp:txBody>
      <dsp:txXfrm>
        <a:off x="17100" y="629637"/>
        <a:ext cx="830778" cy="486362"/>
      </dsp:txXfrm>
    </dsp:sp>
    <dsp:sp modelId="{D0A021D0-3525-4B07-A67F-288AFD37817D}">
      <dsp:nvSpPr>
        <dsp:cNvPr id="0" name=""/>
        <dsp:cNvSpPr/>
      </dsp:nvSpPr>
      <dsp:spPr>
        <a:xfrm>
          <a:off x="949114" y="766049"/>
          <a:ext cx="182540" cy="2135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949114" y="808757"/>
        <a:ext cx="127778" cy="128122"/>
      </dsp:txXfrm>
    </dsp:sp>
    <dsp:sp modelId="{E6F75F1F-C004-4678-9E5D-415FAB698876}">
      <dsp:nvSpPr>
        <dsp:cNvPr id="0" name=""/>
        <dsp:cNvSpPr/>
      </dsp:nvSpPr>
      <dsp:spPr>
        <a:xfrm>
          <a:off x="1207426" y="614506"/>
          <a:ext cx="861040" cy="516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활용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22557" y="629637"/>
        <a:ext cx="830778" cy="486362"/>
      </dsp:txXfrm>
    </dsp:sp>
    <dsp:sp modelId="{74CB7037-40CB-4794-8A9F-1C1D5381D1F4}">
      <dsp:nvSpPr>
        <dsp:cNvPr id="0" name=""/>
        <dsp:cNvSpPr/>
      </dsp:nvSpPr>
      <dsp:spPr>
        <a:xfrm>
          <a:off x="2154571" y="766049"/>
          <a:ext cx="182540" cy="2135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154571" y="808757"/>
        <a:ext cx="127778" cy="128122"/>
      </dsp:txXfrm>
    </dsp:sp>
    <dsp:sp modelId="{3FDEF08A-E1AF-4B59-B277-522F59E5D862}">
      <dsp:nvSpPr>
        <dsp:cNvPr id="0" name=""/>
        <dsp:cNvSpPr/>
      </dsp:nvSpPr>
      <dsp:spPr>
        <a:xfrm>
          <a:off x="2412883" y="614506"/>
          <a:ext cx="861040" cy="516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산업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428014" y="629637"/>
        <a:ext cx="830778" cy="486362"/>
      </dsp:txXfrm>
    </dsp:sp>
    <dsp:sp modelId="{04883883-50F6-4483-816B-9FDF2354B92B}">
      <dsp:nvSpPr>
        <dsp:cNvPr id="0" name=""/>
        <dsp:cNvSpPr/>
      </dsp:nvSpPr>
      <dsp:spPr>
        <a:xfrm>
          <a:off x="3360028" y="766049"/>
          <a:ext cx="182540" cy="2135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3360028" y="808757"/>
        <a:ext cx="127778" cy="128122"/>
      </dsp:txXfrm>
    </dsp:sp>
    <dsp:sp modelId="{1D5C1091-A74C-412D-8392-0A7F04ADA988}">
      <dsp:nvSpPr>
        <dsp:cNvPr id="0" name=""/>
        <dsp:cNvSpPr/>
      </dsp:nvSpPr>
      <dsp:spPr>
        <a:xfrm>
          <a:off x="3618340" y="614506"/>
          <a:ext cx="861040" cy="516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AI</a:t>
          </a: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융합</a:t>
          </a:r>
        </a:p>
      </dsp:txBody>
      <dsp:txXfrm>
        <a:off x="3633471" y="629637"/>
        <a:ext cx="830778" cy="486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C67E23-06BE-4538-8DC8-68D34513E4B1}">
      <dsp:nvSpPr>
        <dsp:cNvPr id="0" name=""/>
        <dsp:cNvSpPr/>
      </dsp:nvSpPr>
      <dsp:spPr>
        <a:xfrm>
          <a:off x="779000" y="270860"/>
          <a:ext cx="1348123" cy="134832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DE325-31CC-43D4-86B4-F0E0A3730D43}">
      <dsp:nvSpPr>
        <dsp:cNvPr id="0" name=""/>
        <dsp:cNvSpPr/>
      </dsp:nvSpPr>
      <dsp:spPr>
        <a:xfrm>
          <a:off x="1076980" y="757647"/>
          <a:ext cx="749126" cy="374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아트</a:t>
          </a:r>
        </a:p>
      </dsp:txBody>
      <dsp:txXfrm>
        <a:off x="1076980" y="757647"/>
        <a:ext cx="749126" cy="374473"/>
      </dsp:txXfrm>
    </dsp:sp>
    <dsp:sp modelId="{010540BC-16B9-4A23-A977-62F7D8485B07}">
      <dsp:nvSpPr>
        <dsp:cNvPr id="0" name=""/>
        <dsp:cNvSpPr/>
      </dsp:nvSpPr>
      <dsp:spPr>
        <a:xfrm>
          <a:off x="404563" y="1045575"/>
          <a:ext cx="1348123" cy="134832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603E8-963F-4E26-9D82-B1466F1B96E1}">
      <dsp:nvSpPr>
        <dsp:cNvPr id="0" name=""/>
        <dsp:cNvSpPr/>
      </dsp:nvSpPr>
      <dsp:spPr>
        <a:xfrm>
          <a:off x="704062" y="1536844"/>
          <a:ext cx="749126" cy="374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뇌과학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704062" y="1536844"/>
        <a:ext cx="749126" cy="374473"/>
      </dsp:txXfrm>
    </dsp:sp>
    <dsp:sp modelId="{8213C6B0-E48D-490C-935C-68F251A6CEC5}">
      <dsp:nvSpPr>
        <dsp:cNvPr id="0" name=""/>
        <dsp:cNvSpPr/>
      </dsp:nvSpPr>
      <dsp:spPr>
        <a:xfrm>
          <a:off x="874951" y="1912998"/>
          <a:ext cx="1158247" cy="115871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EC727-FBEE-4F24-A404-942C71FBE4A9}">
      <dsp:nvSpPr>
        <dsp:cNvPr id="0" name=""/>
        <dsp:cNvSpPr/>
      </dsp:nvSpPr>
      <dsp:spPr>
        <a:xfrm>
          <a:off x="1078752" y="2317160"/>
          <a:ext cx="749126" cy="374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로봇</a:t>
          </a:r>
          <a:b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산업</a:t>
          </a:r>
        </a:p>
      </dsp:txBody>
      <dsp:txXfrm>
        <a:off x="1078752" y="2317160"/>
        <a:ext cx="749126" cy="374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3ED06-2EBC-4266-BDF8-AE404F8DF61E}" type="datetimeFigureOut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54C0-A1C1-413E-AE28-22BCE5EE9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00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B54C0-A1C1-413E-AE28-22BCE5EE9B4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3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85CB-389F-4678-8D72-71A7D7AC15A7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7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A676-620F-4261-9B1E-0833623297D4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4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5518E-C2DE-41BD-9C3D-40D3D5667277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914400"/>
            <a:ext cx="9906000" cy="189768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물결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 flipH="1">
            <a:off x="681038" y="0"/>
            <a:ext cx="8543925" cy="1106424"/>
          </a:xfrm>
          <a:prstGeom prst="wav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9906002" cy="1104168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A2C0AC3-150B-9097-77A6-D3BC8EF2F3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7" y="6321052"/>
            <a:ext cx="1178195" cy="435723"/>
          </a:xfrm>
          <a:prstGeom prst="rect">
            <a:avLst/>
          </a:prstGeom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45FC16-22A5-49B2-B310-D9001E149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9022-0FFA-40D9-9807-4D69A35C7A1C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2BDFC94-9555-4BC8-B872-2B36B1166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CFF91B64-8BF0-4F28-BC78-A83DAF60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546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D320-3E17-45A3-9EBB-883DAEED4ED1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9B5F-131D-4C48-AFD2-47C27206B1BB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2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F02C3-C89A-45FC-9269-FE12551E980E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12DC-D61F-4B3E-947B-57C4C09C9A2D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8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37AF-520D-425F-A382-C0ABEEE066D9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AF5A-0951-4D64-9BEB-82723774C8F7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1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1A9E-1166-4A94-BFA0-D53000FCC8DA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5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8B31C-83D1-46DD-AB2E-A1DD0209EEFB}" type="datetime1">
              <a:rPr lang="ko-KR" altLang="en-US" smtClean="0"/>
              <a:t>2025-09-13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0AE-1026-4D5D-A5E0-9416B761CC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2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7E1B40FF-66B3-8953-ECCD-A21391360860}"/>
              </a:ext>
            </a:extLst>
          </p:cNvPr>
          <p:cNvSpPr/>
          <p:nvPr/>
        </p:nvSpPr>
        <p:spPr>
          <a:xfrm>
            <a:off x="-5" y="3806326"/>
            <a:ext cx="9906005" cy="3051673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F5708F5-C043-B91F-27A2-B6FCFD7723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913" y="37812"/>
            <a:ext cx="1631085" cy="603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4B825E-8D98-D01A-BB53-1103961895E0}"/>
              </a:ext>
            </a:extLst>
          </p:cNvPr>
          <p:cNvSpPr txBox="1"/>
          <p:nvPr/>
        </p:nvSpPr>
        <p:spPr>
          <a:xfrm>
            <a:off x="2026921" y="1980066"/>
            <a:ext cx="5638800" cy="107160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AI and Jobs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98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1ED137DD-7D66-F3A5-9A20-2510B2813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7B786E6-D492-A9AC-B3E5-1B955105791D}"/>
              </a:ext>
            </a:extLst>
          </p:cNvPr>
          <p:cNvSpPr/>
          <p:nvPr/>
        </p:nvSpPr>
        <p:spPr>
          <a:xfrm>
            <a:off x="3248250" y="2240571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순차적 액세스 저장소 5">
            <a:extLst>
              <a:ext uri="{FF2B5EF4-FFF2-40B4-BE49-F238E27FC236}">
                <a16:creationId xmlns:a16="http://schemas.microsoft.com/office/drawing/2014/main" id="{9387402A-CE88-537D-9460-B97A4AEC086A}"/>
              </a:ext>
            </a:extLst>
          </p:cNvPr>
          <p:cNvSpPr/>
          <p:nvPr/>
        </p:nvSpPr>
        <p:spPr>
          <a:xfrm flipH="1">
            <a:off x="2917905" y="1528490"/>
            <a:ext cx="931290" cy="886690"/>
          </a:xfrm>
          <a:prstGeom prst="flowChartMagneticTap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4D42A-D2B8-36AF-E8C0-A77F296E6613}"/>
              </a:ext>
            </a:extLst>
          </p:cNvPr>
          <p:cNvSpPr txBox="1"/>
          <p:nvPr/>
        </p:nvSpPr>
        <p:spPr>
          <a:xfrm>
            <a:off x="3905468" y="1733475"/>
            <a:ext cx="498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의 정의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190AEF4-3237-FD97-554E-2EA9BAE49672}"/>
              </a:ext>
            </a:extLst>
          </p:cNvPr>
          <p:cNvSpPr/>
          <p:nvPr/>
        </p:nvSpPr>
        <p:spPr>
          <a:xfrm>
            <a:off x="3248250" y="3387193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순차적 액세스 저장소 8">
            <a:extLst>
              <a:ext uri="{FF2B5EF4-FFF2-40B4-BE49-F238E27FC236}">
                <a16:creationId xmlns:a16="http://schemas.microsoft.com/office/drawing/2014/main" id="{D5BD764F-46A4-5FDC-53C5-211B8CB45188}"/>
              </a:ext>
            </a:extLst>
          </p:cNvPr>
          <p:cNvSpPr/>
          <p:nvPr/>
        </p:nvSpPr>
        <p:spPr>
          <a:xfrm flipH="1">
            <a:off x="2917905" y="2675112"/>
            <a:ext cx="931290" cy="886690"/>
          </a:xfrm>
          <a:prstGeom prst="flowChartMagneticTap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E5793-F66B-9A9B-80DE-9D04E6BE6AD3}"/>
              </a:ext>
            </a:extLst>
          </p:cNvPr>
          <p:cNvSpPr txBox="1"/>
          <p:nvPr/>
        </p:nvSpPr>
        <p:spPr>
          <a:xfrm>
            <a:off x="3905468" y="2886593"/>
            <a:ext cx="498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가 일자리에 미치는 효과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CEDD86C-5CC0-1210-92D5-9D48B3107997}"/>
              </a:ext>
            </a:extLst>
          </p:cNvPr>
          <p:cNvSpPr/>
          <p:nvPr/>
        </p:nvSpPr>
        <p:spPr>
          <a:xfrm>
            <a:off x="3248250" y="4533815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순차적 액세스 저장소 11">
            <a:extLst>
              <a:ext uri="{FF2B5EF4-FFF2-40B4-BE49-F238E27FC236}">
                <a16:creationId xmlns:a16="http://schemas.microsoft.com/office/drawing/2014/main" id="{65E04CB3-4C04-AF0C-E988-17991F7583D3}"/>
              </a:ext>
            </a:extLst>
          </p:cNvPr>
          <p:cNvSpPr/>
          <p:nvPr/>
        </p:nvSpPr>
        <p:spPr>
          <a:xfrm flipH="1">
            <a:off x="2917905" y="3821734"/>
            <a:ext cx="931290" cy="886690"/>
          </a:xfrm>
          <a:prstGeom prst="flowChartMagneticTap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61E119-F81B-C197-945F-D5C60289B9AD}"/>
              </a:ext>
            </a:extLst>
          </p:cNvPr>
          <p:cNvSpPr txBox="1"/>
          <p:nvPr/>
        </p:nvSpPr>
        <p:spPr>
          <a:xfrm>
            <a:off x="3905468" y="4033215"/>
            <a:ext cx="498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국가별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AI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일자리에 대한 반응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2B80A83-BC66-123F-CC2C-0A538CAA1CAA}"/>
              </a:ext>
            </a:extLst>
          </p:cNvPr>
          <p:cNvSpPr/>
          <p:nvPr/>
        </p:nvSpPr>
        <p:spPr>
          <a:xfrm>
            <a:off x="3248250" y="5686073"/>
            <a:ext cx="6012590" cy="17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순서도: 순차적 액세스 저장소 14">
            <a:extLst>
              <a:ext uri="{FF2B5EF4-FFF2-40B4-BE49-F238E27FC236}">
                <a16:creationId xmlns:a16="http://schemas.microsoft.com/office/drawing/2014/main" id="{7423549F-9AE9-E31D-5297-A310633FEB03}"/>
              </a:ext>
            </a:extLst>
          </p:cNvPr>
          <p:cNvSpPr/>
          <p:nvPr/>
        </p:nvSpPr>
        <p:spPr>
          <a:xfrm flipH="1">
            <a:off x="2917905" y="4973992"/>
            <a:ext cx="931290" cy="886690"/>
          </a:xfrm>
          <a:prstGeom prst="flowChartMagneticTap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C07A29-4674-9FB5-264F-28263F103B42}"/>
              </a:ext>
            </a:extLst>
          </p:cNvPr>
          <p:cNvSpPr txBox="1"/>
          <p:nvPr/>
        </p:nvSpPr>
        <p:spPr>
          <a:xfrm>
            <a:off x="3905468" y="5178977"/>
            <a:ext cx="498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응용분야와 전문가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F24ADEF2-F6D1-E97D-E1B3-2A8CF717F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91" t="1896" r="2231" b="70181"/>
          <a:stretch/>
        </p:blipFill>
        <p:spPr>
          <a:xfrm>
            <a:off x="554182" y="4243741"/>
            <a:ext cx="1847274" cy="1524000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6700C9F-069F-4A7F-9B7B-98AFE3F22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9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ACDB2B1C-77F9-C988-12A9-79F8FCFFD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407" y="1281021"/>
            <a:ext cx="7032139" cy="2238375"/>
          </a:xfrm>
        </p:spPr>
        <p:txBody>
          <a:bodyPr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What is AI?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Artificial Intelligence(AI) is the ability of machines </a:t>
            </a:r>
            <a:r>
              <a:rPr lang="en-US" altLang="ko-KR" sz="2000">
                <a:latin typeface="돋움" panose="020B0600000101010101" pitchFamily="50" charset="-127"/>
                <a:ea typeface="돋움" panose="020B0600000101010101" pitchFamily="50" charset="-127"/>
              </a:rPr>
              <a:t>to learn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perceive, and act intelligently, </a:t>
            </a:r>
            <a:r>
              <a:rPr lang="en-US" altLang="ko-KR" sz="2000">
                <a:latin typeface="돋움" panose="020B0600000101010101" pitchFamily="50" charset="-127"/>
                <a:ea typeface="돋움" panose="020B0600000101010101" pitchFamily="50" charset="-127"/>
              </a:rPr>
              <a:t>enabling them to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perform tasks requiring human-like intelligence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2874BEED-E809-241E-5BD3-C74FE6504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AI</a:t>
            </a:r>
            <a:r>
              <a:rPr lang="ko-KR" altLang="en-US" dirty="0"/>
              <a:t>의 정의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EA3A6DE-7BC6-96AD-5044-7286E9783DDB}"/>
              </a:ext>
            </a:extLst>
          </p:cNvPr>
          <p:cNvSpPr txBox="1">
            <a:spLocks/>
          </p:cNvSpPr>
          <p:nvPr/>
        </p:nvSpPr>
        <p:spPr>
          <a:xfrm>
            <a:off x="550408" y="3509608"/>
            <a:ext cx="8144142" cy="2633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AI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의 정의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인간의 학습능력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추론능력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지각능력을 인공적으로 구현하려는 컴퓨터 과학의 세부 분야 중 하나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인간의 지능을 모방한 기능을 갖춘 컴퓨터 시스템으로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인간의 지능을 기계 등에 인공적으로 시연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구현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한 것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70A73009-3435-7C80-7101-AF3B79B41E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7217" y="1963146"/>
            <a:ext cx="1787380" cy="1375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C8A2B1EB-2FF2-4EB4-BD33-0AAF6D77F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32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C53BB2D-6E15-D57B-44EF-D2563B75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>
                <a:latin typeface="돋움" panose="020B0600000101010101" pitchFamily="50" charset="-127"/>
                <a:ea typeface="돋움" panose="020B0600000101010101" pitchFamily="50" charset="-127"/>
              </a:rPr>
              <a:t>2. AI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가 일자리에 미치는 효과</a:t>
            </a:r>
            <a:endParaRPr lang="ko-KR" altLang="en-US" dirty="0"/>
          </a:p>
        </p:txBody>
      </p:sp>
      <p:sp>
        <p:nvSpPr>
          <p:cNvPr id="5" name="순서도: 문서 4">
            <a:extLst>
              <a:ext uri="{FF2B5EF4-FFF2-40B4-BE49-F238E27FC236}">
                <a16:creationId xmlns:a16="http://schemas.microsoft.com/office/drawing/2014/main" id="{5976F3B3-EBA2-27E3-A54F-9AD5B2AD4847}"/>
              </a:ext>
            </a:extLst>
          </p:cNvPr>
          <p:cNvSpPr/>
          <p:nvPr/>
        </p:nvSpPr>
        <p:spPr>
          <a:xfrm flipH="1">
            <a:off x="341645" y="2702973"/>
            <a:ext cx="1128711" cy="1116000"/>
          </a:xfrm>
          <a:prstGeom prst="flowChartDocumen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일자리</a:t>
            </a:r>
          </a:p>
        </p:txBody>
      </p:sp>
      <p:sp>
        <p:nvSpPr>
          <p:cNvPr id="6" name="순서도: 문서 5">
            <a:extLst>
              <a:ext uri="{FF2B5EF4-FFF2-40B4-BE49-F238E27FC236}">
                <a16:creationId xmlns:a16="http://schemas.microsoft.com/office/drawing/2014/main" id="{21B9CE49-939D-4760-7606-716B135D7D02}"/>
              </a:ext>
            </a:extLst>
          </p:cNvPr>
          <p:cNvSpPr/>
          <p:nvPr/>
        </p:nvSpPr>
        <p:spPr>
          <a:xfrm flipH="1">
            <a:off x="341645" y="3812278"/>
            <a:ext cx="1128711" cy="1116000"/>
          </a:xfrm>
          <a:prstGeom prst="flowChartDocumen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경제</a:t>
            </a:r>
          </a:p>
        </p:txBody>
      </p:sp>
      <p:sp>
        <p:nvSpPr>
          <p:cNvPr id="7" name="순서도: 문서 6">
            <a:extLst>
              <a:ext uri="{FF2B5EF4-FFF2-40B4-BE49-F238E27FC236}">
                <a16:creationId xmlns:a16="http://schemas.microsoft.com/office/drawing/2014/main" id="{083A32CC-CCD6-1321-CF5D-48BCE8001FEF}"/>
              </a:ext>
            </a:extLst>
          </p:cNvPr>
          <p:cNvSpPr/>
          <p:nvPr/>
        </p:nvSpPr>
        <p:spPr>
          <a:xfrm flipH="1">
            <a:off x="341645" y="4916571"/>
            <a:ext cx="1128711" cy="1116000"/>
          </a:xfrm>
          <a:prstGeom prst="flowChartDocument">
            <a:avLst/>
          </a:prstGeom>
          <a:gradFill flip="none" rotWithShape="1">
            <a:gsLst>
              <a:gs pos="0">
                <a:schemeClr val="accent6">
                  <a:lumMod val="10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직업군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67ABBB09-1920-F328-D139-47921CB71492}"/>
              </a:ext>
            </a:extLst>
          </p:cNvPr>
          <p:cNvSpPr/>
          <p:nvPr/>
        </p:nvSpPr>
        <p:spPr>
          <a:xfrm>
            <a:off x="1470356" y="1732078"/>
            <a:ext cx="27000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각형: 잘린 위쪽 모서리 9">
            <a:extLst>
              <a:ext uri="{FF2B5EF4-FFF2-40B4-BE49-F238E27FC236}">
                <a16:creationId xmlns:a16="http://schemas.microsoft.com/office/drawing/2014/main" id="{FF8D1747-3340-1F8D-5CF2-8545CB4761A2}"/>
              </a:ext>
            </a:extLst>
          </p:cNvPr>
          <p:cNvSpPr/>
          <p:nvPr/>
        </p:nvSpPr>
        <p:spPr>
          <a:xfrm>
            <a:off x="4170356" y="1732078"/>
            <a:ext cx="27000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5614D068-B5E5-613F-B607-E6B130DD26D8}"/>
              </a:ext>
            </a:extLst>
          </p:cNvPr>
          <p:cNvSpPr/>
          <p:nvPr/>
        </p:nvSpPr>
        <p:spPr>
          <a:xfrm>
            <a:off x="6870356" y="1732078"/>
            <a:ext cx="2700000" cy="9748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사다리꼴 8">
            <a:extLst>
              <a:ext uri="{FF2B5EF4-FFF2-40B4-BE49-F238E27FC236}">
                <a16:creationId xmlns:a16="http://schemas.microsoft.com/office/drawing/2014/main" id="{66E508C2-FB4E-243D-B0E1-460B206B99A7}"/>
              </a:ext>
            </a:extLst>
          </p:cNvPr>
          <p:cNvSpPr/>
          <p:nvPr/>
        </p:nvSpPr>
        <p:spPr>
          <a:xfrm>
            <a:off x="1470356" y="1732078"/>
            <a:ext cx="2700000" cy="974847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긍정적 효과</a:t>
            </a: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33C946D7-E60F-2C91-47D2-21CF625A140A}"/>
              </a:ext>
            </a:extLst>
          </p:cNvPr>
          <p:cNvSpPr/>
          <p:nvPr/>
        </p:nvSpPr>
        <p:spPr>
          <a:xfrm>
            <a:off x="4170356" y="1732078"/>
            <a:ext cx="2700000" cy="974847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부정적 효과</a:t>
            </a: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9BCC695B-BF6C-F457-C133-10C42010D538}"/>
              </a:ext>
            </a:extLst>
          </p:cNvPr>
          <p:cNvSpPr/>
          <p:nvPr/>
        </p:nvSpPr>
        <p:spPr>
          <a:xfrm>
            <a:off x="6870356" y="1732078"/>
            <a:ext cx="2700000" cy="974847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비고</a:t>
            </a:r>
          </a:p>
        </p:txBody>
      </p:sp>
      <p:sp>
        <p:nvSpPr>
          <p:cNvPr id="17" name="슬라이드 번호 개체 틀 16">
            <a:extLst>
              <a:ext uri="{FF2B5EF4-FFF2-40B4-BE49-F238E27FC236}">
                <a16:creationId xmlns:a16="http://schemas.microsoft.com/office/drawing/2014/main" id="{00C0983B-049D-41D9-AD4F-537AE580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C2960EF5-D256-61ED-D27F-BA8B77260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8406128"/>
              </p:ext>
            </p:extLst>
          </p:nvPr>
        </p:nvGraphicFramePr>
        <p:xfrm>
          <a:off x="1470356" y="2701084"/>
          <a:ext cx="8103642" cy="334024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701214">
                  <a:extLst>
                    <a:ext uri="{9D8B030D-6E8A-4147-A177-3AD203B41FA5}">
                      <a16:colId xmlns:a16="http://schemas.microsoft.com/office/drawing/2014/main" val="1879836743"/>
                    </a:ext>
                  </a:extLst>
                </a:gridCol>
                <a:gridCol w="2701214">
                  <a:extLst>
                    <a:ext uri="{9D8B030D-6E8A-4147-A177-3AD203B41FA5}">
                      <a16:colId xmlns:a16="http://schemas.microsoft.com/office/drawing/2014/main" val="2870009792"/>
                    </a:ext>
                  </a:extLst>
                </a:gridCol>
                <a:gridCol w="2701214">
                  <a:extLst>
                    <a:ext uri="{9D8B030D-6E8A-4147-A177-3AD203B41FA5}">
                      <a16:colId xmlns:a16="http://schemas.microsoft.com/office/drawing/2014/main" val="448581041"/>
                    </a:ext>
                  </a:extLst>
                </a:gridCol>
              </a:tblGrid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새로운 일자리 창출 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(2025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년까지 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9,700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 개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기존 일자리 대체 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(2025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년까지 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8,500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 개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AI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도입으로 인한 일자리 순증가 예상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87367"/>
                  </a:ext>
                </a:extLst>
              </a:tr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노동 생산성 향상 및 경제 성장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소득 및 자산의 </a:t>
                      </a:r>
                      <a:endParaRPr lang="en-US" altLang="ko-KR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불평등 심화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선진국과 개발도상국 간 격차 확대 우려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20775"/>
                  </a:ext>
                </a:extLst>
              </a:tr>
              <a:tr h="1113416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반복적이고 위험한 </a:t>
                      </a:r>
                      <a:endParaRPr lang="en-US" altLang="ko-KR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작업 대체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고학력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고숙련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노동자 일자리 충격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화이트칼라 직종도 </a:t>
                      </a:r>
                      <a:endParaRPr lang="en-US" altLang="ko-KR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fontAlgn="base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AI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영향 받음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1495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72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237F91A6-FB3B-298E-E3B5-E43EB0D734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462859"/>
              </p:ext>
            </p:extLst>
          </p:nvPr>
        </p:nvGraphicFramePr>
        <p:xfrm>
          <a:off x="422199" y="1517301"/>
          <a:ext cx="9025094" cy="460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제목 2">
            <a:extLst>
              <a:ext uri="{FF2B5EF4-FFF2-40B4-BE49-F238E27FC236}">
                <a16:creationId xmlns:a16="http://schemas.microsoft.com/office/drawing/2014/main" id="{454EFBA3-20C5-BCCE-C103-C4AA03B02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국가별 </a:t>
            </a:r>
            <a:r>
              <a:rPr lang="en-US" altLang="ko-KR" dirty="0"/>
              <a:t>AI</a:t>
            </a:r>
            <a:r>
              <a:rPr lang="ko-KR" altLang="en-US" dirty="0"/>
              <a:t>와 일자리에 대한 반응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FE0CC38-BDF7-439F-99D0-1A42B3F0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물결 5">
            <a:extLst>
              <a:ext uri="{FF2B5EF4-FFF2-40B4-BE49-F238E27FC236}">
                <a16:creationId xmlns:a16="http://schemas.microsoft.com/office/drawing/2014/main" id="{2109674F-F516-4E97-A9D1-F12C1E6154E8}"/>
              </a:ext>
            </a:extLst>
          </p:cNvPr>
          <p:cNvSpPr/>
          <p:nvPr/>
        </p:nvSpPr>
        <p:spPr>
          <a:xfrm>
            <a:off x="2836871" y="2231515"/>
            <a:ext cx="2097875" cy="519827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높은 긍정적 비율</a:t>
            </a:r>
          </a:p>
        </p:txBody>
      </p:sp>
    </p:spTree>
    <p:extLst>
      <p:ext uri="{BB962C8B-B14F-4D97-AF65-F5344CB8AC3E}">
        <p14:creationId xmlns:p14="http://schemas.microsoft.com/office/powerpoint/2010/main" val="290397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CFDCDFA-8BF2-F3C3-4B18-5602357B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AI</a:t>
            </a:r>
            <a:r>
              <a:rPr lang="ko-KR" altLang="en-US" dirty="0"/>
              <a:t>응용분야와 전문가</a:t>
            </a:r>
          </a:p>
        </p:txBody>
      </p:sp>
      <p:sp>
        <p:nvSpPr>
          <p:cNvPr id="12" name="한쪽 모서리가 둥근 사각형 5">
            <a:extLst>
              <a:ext uri="{FF2B5EF4-FFF2-40B4-BE49-F238E27FC236}">
                <a16:creationId xmlns:a16="http://schemas.microsoft.com/office/drawing/2014/main" id="{F2EEE82A-7893-8C7C-5744-B4ECD53AC093}"/>
              </a:ext>
            </a:extLst>
          </p:cNvPr>
          <p:cNvSpPr/>
          <p:nvPr/>
        </p:nvSpPr>
        <p:spPr>
          <a:xfrm flipH="1" flipV="1">
            <a:off x="5124631" y="1318448"/>
            <a:ext cx="4593800" cy="4685188"/>
          </a:xfrm>
          <a:prstGeom prst="snip1Rect">
            <a:avLst>
              <a:gd name="adj" fmla="val 930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설명선: 왼쪽/오른쪽/위쪽/아래쪽 14">
            <a:extLst>
              <a:ext uri="{FF2B5EF4-FFF2-40B4-BE49-F238E27FC236}">
                <a16:creationId xmlns:a16="http://schemas.microsoft.com/office/drawing/2014/main" id="{FA4EBE01-479C-1C87-7B88-2B1B3B41CF94}"/>
              </a:ext>
            </a:extLst>
          </p:cNvPr>
          <p:cNvSpPr/>
          <p:nvPr/>
        </p:nvSpPr>
        <p:spPr>
          <a:xfrm flipH="1">
            <a:off x="5816252" y="1436501"/>
            <a:ext cx="3243286" cy="523310"/>
          </a:xfrm>
          <a:prstGeom prst="flowChartOnlineStorag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전문가</a:t>
            </a:r>
          </a:p>
        </p:txBody>
      </p:sp>
      <p:sp>
        <p:nvSpPr>
          <p:cNvPr id="21" name="정오각형 24">
            <a:extLst>
              <a:ext uri="{FF2B5EF4-FFF2-40B4-BE49-F238E27FC236}">
                <a16:creationId xmlns:a16="http://schemas.microsoft.com/office/drawing/2014/main" id="{08F7C565-D05F-49B9-EB27-5C2CB3334110}"/>
              </a:ext>
            </a:extLst>
          </p:cNvPr>
          <p:cNvSpPr/>
          <p:nvPr/>
        </p:nvSpPr>
        <p:spPr>
          <a:xfrm>
            <a:off x="5404039" y="2065948"/>
            <a:ext cx="1977193" cy="58916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헬스케어</a:t>
            </a:r>
          </a:p>
        </p:txBody>
      </p:sp>
      <p:sp>
        <p:nvSpPr>
          <p:cNvPr id="26" name="사각형: 모서리가 접힌 도형 25">
            <a:extLst>
              <a:ext uri="{FF2B5EF4-FFF2-40B4-BE49-F238E27FC236}">
                <a16:creationId xmlns:a16="http://schemas.microsoft.com/office/drawing/2014/main" id="{0373AA0C-4263-D6ED-EC7E-EC8DF5E53015}"/>
              </a:ext>
            </a:extLst>
          </p:cNvPr>
          <p:cNvSpPr/>
          <p:nvPr/>
        </p:nvSpPr>
        <p:spPr>
          <a:xfrm>
            <a:off x="5404039" y="2738341"/>
            <a:ext cx="1921900" cy="536173"/>
          </a:xfrm>
          <a:prstGeom prst="flowChartMagneticTap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의료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D697933-3595-A1BC-211E-454E1321A95B}"/>
              </a:ext>
            </a:extLst>
          </p:cNvPr>
          <p:cNvCxnSpPr>
            <a:cxnSpLocks/>
            <a:stCxn id="21" idx="3"/>
            <a:endCxn id="26" idx="3"/>
          </p:cNvCxnSpPr>
          <p:nvPr/>
        </p:nvCxnSpPr>
        <p:spPr>
          <a:xfrm flipH="1">
            <a:off x="7325939" y="2360529"/>
            <a:ext cx="55293" cy="645899"/>
          </a:xfrm>
          <a:prstGeom prst="bentConnector3">
            <a:avLst>
              <a:gd name="adj1" fmla="val -413434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배지 42">
            <a:extLst>
              <a:ext uri="{FF2B5EF4-FFF2-40B4-BE49-F238E27FC236}">
                <a16:creationId xmlns:a16="http://schemas.microsoft.com/office/drawing/2014/main" id="{463EF3C9-866E-70A5-B42C-48789C1C2DA2}"/>
              </a:ext>
            </a:extLst>
          </p:cNvPr>
          <p:cNvSpPr/>
          <p:nvPr/>
        </p:nvSpPr>
        <p:spPr>
          <a:xfrm rot="20314847">
            <a:off x="7797520" y="2360529"/>
            <a:ext cx="1505612" cy="645899"/>
          </a:xfrm>
          <a:prstGeom prst="plaqu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개인맞춤화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5FBF7D37-4C13-C726-E597-F6640A44A862}"/>
              </a:ext>
            </a:extLst>
          </p:cNvPr>
          <p:cNvSpPr/>
          <p:nvPr/>
        </p:nvSpPr>
        <p:spPr>
          <a:xfrm>
            <a:off x="5272542" y="3457583"/>
            <a:ext cx="4295195" cy="238903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정오각형 24">
            <a:extLst>
              <a:ext uri="{FF2B5EF4-FFF2-40B4-BE49-F238E27FC236}">
                <a16:creationId xmlns:a16="http://schemas.microsoft.com/office/drawing/2014/main" id="{0033F19E-A76D-B87A-FD13-7DEC48DED023}"/>
              </a:ext>
            </a:extLst>
          </p:cNvPr>
          <p:cNvSpPr/>
          <p:nvPr/>
        </p:nvSpPr>
        <p:spPr>
          <a:xfrm flipH="1">
            <a:off x="5421313" y="3630613"/>
            <a:ext cx="1842035" cy="521614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머신러닝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6" name="순서도: 화면 표시 45">
            <a:extLst>
              <a:ext uri="{FF2B5EF4-FFF2-40B4-BE49-F238E27FC236}">
                <a16:creationId xmlns:a16="http://schemas.microsoft.com/office/drawing/2014/main" id="{AF804CCB-FFE1-E171-77CA-A3B3BF4B373E}"/>
              </a:ext>
            </a:extLst>
          </p:cNvPr>
          <p:cNvSpPr/>
          <p:nvPr/>
        </p:nvSpPr>
        <p:spPr>
          <a:xfrm>
            <a:off x="5421314" y="4402763"/>
            <a:ext cx="1937282" cy="519827"/>
          </a:xfrm>
          <a:prstGeom prst="flowChartDisplay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정보보안</a:t>
            </a:r>
          </a:p>
        </p:txBody>
      </p:sp>
      <p:sp>
        <p:nvSpPr>
          <p:cNvPr id="47" name="육각형 46">
            <a:extLst>
              <a:ext uri="{FF2B5EF4-FFF2-40B4-BE49-F238E27FC236}">
                <a16:creationId xmlns:a16="http://schemas.microsoft.com/office/drawing/2014/main" id="{FC9B9770-8841-76A4-831C-176E45E40037}"/>
              </a:ext>
            </a:extLst>
          </p:cNvPr>
          <p:cNvSpPr/>
          <p:nvPr/>
        </p:nvSpPr>
        <p:spPr>
          <a:xfrm>
            <a:off x="7537142" y="5121295"/>
            <a:ext cx="1879908" cy="57617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디지털전환</a:t>
            </a:r>
          </a:p>
        </p:txBody>
      </p:sp>
      <p:sp>
        <p:nvSpPr>
          <p:cNvPr id="50" name="사각형: 모서리가 접힌 도형 49">
            <a:extLst>
              <a:ext uri="{FF2B5EF4-FFF2-40B4-BE49-F238E27FC236}">
                <a16:creationId xmlns:a16="http://schemas.microsoft.com/office/drawing/2014/main" id="{21DBE0F9-0A66-2E6B-84A0-AD2F4B841076}"/>
              </a:ext>
            </a:extLst>
          </p:cNvPr>
          <p:cNvSpPr/>
          <p:nvPr/>
        </p:nvSpPr>
        <p:spPr>
          <a:xfrm>
            <a:off x="7545388" y="3619087"/>
            <a:ext cx="1871663" cy="534609"/>
          </a:xfrm>
          <a:prstGeom prst="foldedCorner">
            <a:avLst>
              <a:gd name="adj" fmla="val 29824"/>
            </a:avLst>
          </a:prstGeom>
          <a:solidFill>
            <a:srgbClr val="F090E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인텔리전스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" name="원통형 30">
            <a:extLst>
              <a:ext uri="{FF2B5EF4-FFF2-40B4-BE49-F238E27FC236}">
                <a16:creationId xmlns:a16="http://schemas.microsoft.com/office/drawing/2014/main" id="{DDBCEF08-0858-E4C2-F7DF-3610E1B0D692}"/>
              </a:ext>
            </a:extLst>
          </p:cNvPr>
          <p:cNvSpPr/>
          <p:nvPr/>
        </p:nvSpPr>
        <p:spPr>
          <a:xfrm>
            <a:off x="7545389" y="4244519"/>
            <a:ext cx="1871662" cy="678072"/>
          </a:xfrm>
          <a:prstGeom prst="leftRightUpArrow">
            <a:avLst>
              <a:gd name="adj1" fmla="val 64434"/>
              <a:gd name="adj2" fmla="val 32217"/>
              <a:gd name="adj3" fmla="val 20554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핀테크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한쪽 모서리가 둥근 사각형 5">
            <a:extLst>
              <a:ext uri="{FF2B5EF4-FFF2-40B4-BE49-F238E27FC236}">
                <a16:creationId xmlns:a16="http://schemas.microsoft.com/office/drawing/2014/main" id="{41FE3139-1903-C53D-3774-D7C820F33EDB}"/>
              </a:ext>
            </a:extLst>
          </p:cNvPr>
          <p:cNvSpPr/>
          <p:nvPr/>
        </p:nvSpPr>
        <p:spPr>
          <a:xfrm>
            <a:off x="162920" y="1319471"/>
            <a:ext cx="4678737" cy="4685188"/>
          </a:xfrm>
          <a:prstGeom prst="snip1Rect">
            <a:avLst>
              <a:gd name="adj" fmla="val 89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28575">
                <a:solidFill>
                  <a:schemeClr val="tx1"/>
                </a:solidFill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A56F7E13-D91A-E4DC-C130-5644A6F591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058844"/>
              </p:ext>
            </p:extLst>
          </p:nvPr>
        </p:nvGraphicFramePr>
        <p:xfrm>
          <a:off x="261613" y="4409534"/>
          <a:ext cx="4481351" cy="174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화살표: 오각형 7">
            <a:extLst>
              <a:ext uri="{FF2B5EF4-FFF2-40B4-BE49-F238E27FC236}">
                <a16:creationId xmlns:a16="http://schemas.microsoft.com/office/drawing/2014/main" id="{41D893DF-3FEB-3F6C-2C9E-C071A4466313}"/>
              </a:ext>
            </a:extLst>
          </p:cNvPr>
          <p:cNvSpPr/>
          <p:nvPr/>
        </p:nvSpPr>
        <p:spPr>
          <a:xfrm>
            <a:off x="880645" y="1451106"/>
            <a:ext cx="3243286" cy="523310"/>
          </a:xfrm>
          <a:prstGeom prst="flowChartOnlineStorag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응용분야</a:t>
            </a: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E58B16D1-3188-47D6-2C90-42ECB893F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7840897"/>
              </p:ext>
            </p:extLst>
          </p:nvPr>
        </p:nvGraphicFramePr>
        <p:xfrm>
          <a:off x="80879" y="1728319"/>
          <a:ext cx="2531688" cy="3342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7" name="사각형: 모서리가 접힌 도형 25">
            <a:extLst>
              <a:ext uri="{FF2B5EF4-FFF2-40B4-BE49-F238E27FC236}">
                <a16:creationId xmlns:a16="http://schemas.microsoft.com/office/drawing/2014/main" id="{8098C29C-F134-C9EC-D373-4A97F818CF1C}"/>
              </a:ext>
            </a:extLst>
          </p:cNvPr>
          <p:cNvSpPr/>
          <p:nvPr/>
        </p:nvSpPr>
        <p:spPr>
          <a:xfrm flipH="1">
            <a:off x="2596241" y="2186599"/>
            <a:ext cx="1938226" cy="607058"/>
          </a:xfrm>
          <a:prstGeom prst="flowChartDisplay">
            <a:avLst/>
          </a:prstGeom>
          <a:solidFill>
            <a:schemeClr val="accent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디자인</a:t>
            </a:r>
          </a:p>
        </p:txBody>
      </p:sp>
      <p:sp>
        <p:nvSpPr>
          <p:cNvPr id="38" name="정육면체 37">
            <a:extLst>
              <a:ext uri="{FF2B5EF4-FFF2-40B4-BE49-F238E27FC236}">
                <a16:creationId xmlns:a16="http://schemas.microsoft.com/office/drawing/2014/main" id="{0BB7105D-502B-8692-FC89-EE61B8523A65}"/>
              </a:ext>
            </a:extLst>
          </p:cNvPr>
          <p:cNvSpPr/>
          <p:nvPr/>
        </p:nvSpPr>
        <p:spPr>
          <a:xfrm flipH="1">
            <a:off x="2596241" y="3840471"/>
            <a:ext cx="1938226" cy="661380"/>
          </a:xfrm>
          <a:prstGeom prst="cub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과학</a:t>
            </a:r>
          </a:p>
        </p:txBody>
      </p:sp>
      <p:sp>
        <p:nvSpPr>
          <p:cNvPr id="53" name="하트 52">
            <a:extLst>
              <a:ext uri="{FF2B5EF4-FFF2-40B4-BE49-F238E27FC236}">
                <a16:creationId xmlns:a16="http://schemas.microsoft.com/office/drawing/2014/main" id="{B0C0768B-1112-12B6-EE69-67AB6C1B039A}"/>
              </a:ext>
            </a:extLst>
          </p:cNvPr>
          <p:cNvSpPr/>
          <p:nvPr/>
        </p:nvSpPr>
        <p:spPr>
          <a:xfrm flipH="1">
            <a:off x="2596241" y="3008786"/>
            <a:ext cx="1938226" cy="616556"/>
          </a:xfrm>
          <a:prstGeom prst="hear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의술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55CD2C8-D41C-4C0D-9529-6FDD5C8DD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D0AE-1026-4D5D-A5E0-9416B761CCD8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순서도: 수동 입력 3"/>
          <p:cNvSpPr/>
          <p:nvPr/>
        </p:nvSpPr>
        <p:spPr>
          <a:xfrm>
            <a:off x="5513033" y="5121295"/>
            <a:ext cx="1757036" cy="576170"/>
          </a:xfrm>
          <a:prstGeom prst="flowChartManualInpu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로봇엔지니어</a:t>
            </a:r>
          </a:p>
        </p:txBody>
      </p:sp>
    </p:spTree>
    <p:extLst>
      <p:ext uri="{BB962C8B-B14F-4D97-AF65-F5344CB8AC3E}">
        <p14:creationId xmlns:p14="http://schemas.microsoft.com/office/powerpoint/2010/main" val="3609246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567</TotalTime>
  <Words>226</Words>
  <Application>Microsoft Office PowerPoint</Application>
  <PresentationFormat>A4 용지(210x297mm)</PresentationFormat>
  <Paragraphs>67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AI의 정의</vt:lpstr>
      <vt:lpstr>2. AI가 일자리에 미치는 효과</vt:lpstr>
      <vt:lpstr>3. 국가별 AI와 일자리에 대한 반응</vt:lpstr>
      <vt:lpstr>4. AI응용분야와 전문가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Jiyoung Park</dc:creator>
  <cp:lastModifiedBy>GHYOO YOO</cp:lastModifiedBy>
  <cp:revision>42</cp:revision>
  <dcterms:created xsi:type="dcterms:W3CDTF">2025-02-13T09:23:08Z</dcterms:created>
  <dcterms:modified xsi:type="dcterms:W3CDTF">2025-09-13T03:11:25Z</dcterms:modified>
</cp:coreProperties>
</file>